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 id="2147483907" r:id="rId2"/>
  </p:sldMasterIdLst>
  <p:notesMasterIdLst>
    <p:notesMasterId r:id="rId26"/>
  </p:notesMasterIdLst>
  <p:handoutMasterIdLst>
    <p:handoutMasterId r:id="rId27"/>
  </p:handoutMasterIdLst>
  <p:sldIdLst>
    <p:sldId id="257" r:id="rId3"/>
    <p:sldId id="322" r:id="rId4"/>
    <p:sldId id="324" r:id="rId5"/>
    <p:sldId id="325" r:id="rId6"/>
    <p:sldId id="326" r:id="rId7"/>
    <p:sldId id="327" r:id="rId8"/>
    <p:sldId id="328" r:id="rId9"/>
    <p:sldId id="329" r:id="rId10"/>
    <p:sldId id="330" r:id="rId11"/>
    <p:sldId id="331" r:id="rId12"/>
    <p:sldId id="332" r:id="rId13"/>
    <p:sldId id="333" r:id="rId14"/>
    <p:sldId id="334" r:id="rId15"/>
    <p:sldId id="335" r:id="rId16"/>
    <p:sldId id="336" r:id="rId17"/>
    <p:sldId id="264" r:id="rId18"/>
    <p:sldId id="323" r:id="rId19"/>
    <p:sldId id="307" r:id="rId20"/>
    <p:sldId id="308" r:id="rId21"/>
    <p:sldId id="291" r:id="rId22"/>
    <p:sldId id="321" r:id="rId23"/>
    <p:sldId id="305" r:id="rId24"/>
    <p:sldId id="306"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illips, Eddie L." initials="PEL" lastIdx="1" clrIdx="0">
    <p:extLst>
      <p:ext uri="{19B8F6BF-5375-455C-9EA6-DF929625EA0E}">
        <p15:presenceInfo xmlns:p15="http://schemas.microsoft.com/office/powerpoint/2012/main" userId="S-1-5-21-2068663165-1460750962-231145771-182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98" autoAdjust="0"/>
    <p:restoredTop sz="94651" autoAdjust="0"/>
  </p:normalViewPr>
  <p:slideViewPr>
    <p:cSldViewPr snapToGrid="0">
      <p:cViewPr varScale="1">
        <p:scale>
          <a:sx n="115" d="100"/>
          <a:sy n="115" d="100"/>
        </p:scale>
        <p:origin x="1392"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75" tIns="46588" rIns="93175" bIns="46588"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6435"/>
          </a:xfrm>
          <a:prstGeom prst="rect">
            <a:avLst/>
          </a:prstGeom>
        </p:spPr>
        <p:txBody>
          <a:bodyPr vert="horz" lIns="93175" tIns="46588" rIns="93175" bIns="46588" rtlCol="0"/>
          <a:lstStyle>
            <a:lvl1pPr algn="r">
              <a:defRPr sz="1200"/>
            </a:lvl1pPr>
          </a:lstStyle>
          <a:p>
            <a:fld id="{409E8C34-7B96-4453-8BEA-817E5C668921}" type="datetimeFigureOut">
              <a:rPr lang="en-US" smtClean="0"/>
              <a:t>4/21/2021</a:t>
            </a:fld>
            <a:endParaRPr lang="en-US" dirty="0"/>
          </a:p>
        </p:txBody>
      </p:sp>
      <p:sp>
        <p:nvSpPr>
          <p:cNvPr id="4" name="Footer Placeholder 3"/>
          <p:cNvSpPr>
            <a:spLocks noGrp="1"/>
          </p:cNvSpPr>
          <p:nvPr>
            <p:ph type="ftr" sz="quarter" idx="2"/>
          </p:nvPr>
        </p:nvSpPr>
        <p:spPr>
          <a:xfrm>
            <a:off x="0" y="8829967"/>
            <a:ext cx="3037840" cy="466434"/>
          </a:xfrm>
          <a:prstGeom prst="rect">
            <a:avLst/>
          </a:prstGeom>
        </p:spPr>
        <p:txBody>
          <a:bodyPr vert="horz" lIns="93175" tIns="46588" rIns="93175" bIns="4658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7"/>
            <a:ext cx="3037840" cy="466434"/>
          </a:xfrm>
          <a:prstGeom prst="rect">
            <a:avLst/>
          </a:prstGeom>
        </p:spPr>
        <p:txBody>
          <a:bodyPr vert="horz" lIns="93175" tIns="46588" rIns="93175" bIns="46588" rtlCol="0" anchor="b"/>
          <a:lstStyle>
            <a:lvl1pPr algn="r">
              <a:defRPr sz="1200"/>
            </a:lvl1pPr>
          </a:lstStyle>
          <a:p>
            <a:fld id="{2E2B5E11-1D22-4DEE-82DC-6945DC4E6E21}" type="slidenum">
              <a:rPr lang="en-US" smtClean="0"/>
              <a:t>‹#›</a:t>
            </a:fld>
            <a:endParaRPr lang="en-US" dirty="0"/>
          </a:p>
        </p:txBody>
      </p:sp>
    </p:spTree>
    <p:extLst>
      <p:ext uri="{BB962C8B-B14F-4D97-AF65-F5344CB8AC3E}">
        <p14:creationId xmlns:p14="http://schemas.microsoft.com/office/powerpoint/2010/main" val="26606552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75" tIns="46588" rIns="93175" bIns="46588"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5"/>
          </a:xfrm>
          <a:prstGeom prst="rect">
            <a:avLst/>
          </a:prstGeom>
        </p:spPr>
        <p:txBody>
          <a:bodyPr vert="horz" lIns="93175" tIns="46588" rIns="93175" bIns="46588" rtlCol="0"/>
          <a:lstStyle>
            <a:lvl1pPr algn="r">
              <a:defRPr sz="1200"/>
            </a:lvl1pPr>
          </a:lstStyle>
          <a:p>
            <a:fld id="{7E0DBD08-7ED3-401C-817A-3382AAB94072}" type="datetimeFigureOut">
              <a:rPr lang="en-US" smtClean="0"/>
              <a:t>4/21/2021</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5" tIns="46588" rIns="93175" bIns="46588"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5" tIns="46588" rIns="93175" bIns="4658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4"/>
          </a:xfrm>
          <a:prstGeom prst="rect">
            <a:avLst/>
          </a:prstGeom>
        </p:spPr>
        <p:txBody>
          <a:bodyPr vert="horz" lIns="93175" tIns="46588" rIns="93175" bIns="4658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6434"/>
          </a:xfrm>
          <a:prstGeom prst="rect">
            <a:avLst/>
          </a:prstGeom>
        </p:spPr>
        <p:txBody>
          <a:bodyPr vert="horz" lIns="93175" tIns="46588" rIns="93175" bIns="46588" rtlCol="0" anchor="b"/>
          <a:lstStyle>
            <a:lvl1pPr algn="r">
              <a:defRPr sz="1200"/>
            </a:lvl1pPr>
          </a:lstStyle>
          <a:p>
            <a:fld id="{4CF292AE-5C28-45D4-B4C8-F4500ABD4ADE}" type="slidenum">
              <a:rPr lang="en-US" smtClean="0"/>
              <a:t>‹#›</a:t>
            </a:fld>
            <a:endParaRPr lang="en-US" dirty="0"/>
          </a:p>
        </p:txBody>
      </p:sp>
    </p:spTree>
    <p:extLst>
      <p:ext uri="{BB962C8B-B14F-4D97-AF65-F5344CB8AC3E}">
        <p14:creationId xmlns:p14="http://schemas.microsoft.com/office/powerpoint/2010/main" val="265124366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57">
              <a:defRPr/>
            </a:pPr>
            <a:endParaRPr lang="en-US" dirty="0"/>
          </a:p>
        </p:txBody>
      </p:sp>
      <p:sp>
        <p:nvSpPr>
          <p:cNvPr id="4" name="Slide Number Placeholder 3"/>
          <p:cNvSpPr>
            <a:spLocks noGrp="1"/>
          </p:cNvSpPr>
          <p:nvPr>
            <p:ph type="sldNum" sz="quarter" idx="10"/>
          </p:nvPr>
        </p:nvSpPr>
        <p:spPr/>
        <p:txBody>
          <a:bodyPr/>
          <a:lstStyle/>
          <a:p>
            <a:fld id="{E25079BA-9736-4F99-8D82-B6089AEB5889}" type="slidenum">
              <a:rPr lang="en-US" smtClean="0"/>
              <a:pPr/>
              <a:t>1</a:t>
            </a:fld>
            <a:endParaRPr lang="en-US" dirty="0"/>
          </a:p>
        </p:txBody>
      </p:sp>
    </p:spTree>
    <p:extLst>
      <p:ext uri="{BB962C8B-B14F-4D97-AF65-F5344CB8AC3E}">
        <p14:creationId xmlns:p14="http://schemas.microsoft.com/office/powerpoint/2010/main" val="2784897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69525779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77264444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B8DF7C-20A4-4892-B3A3-4218368D32E5}" type="datetime1">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69037076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B8DF7C-20A4-4892-B3A3-4218368D32E5}" type="datetime1">
              <a:rPr lang="en-US" smtClean="0"/>
              <a:t>4/21/2021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375265852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33845" y="2507551"/>
            <a:ext cx="386715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7551"/>
            <a:ext cx="38862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BB8DF7C-20A4-4892-B3A3-4218368D32E5}" type="datetime1">
              <a:rPr lang="en-US" smtClean="0"/>
              <a:t>4/21/2021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2C44BA-4019-4B7F-9034-D2C3D3821983}" type="slidenum">
              <a:rPr lang="en-US" smtClean="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59471972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BB8DF7C-20A4-4892-B3A3-4218368D32E5}" type="datetime1">
              <a:rPr lang="en-US" smtClean="0"/>
              <a:t>4/21/2021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2C44BA-4019-4B7F-9034-D2C3D3821983}" type="slidenum">
              <a:rPr lang="en-US" smtClean="0"/>
              <a:t>‹#›</a:t>
            </a:fld>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688102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B8DF7C-20A4-4892-B3A3-4218368D32E5}" type="datetime1">
              <a:rPr lang="en-US" smtClean="0"/>
              <a:t>4/21/2021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60841310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B8DF7C-20A4-4892-B3A3-4218368D32E5}" type="datetime1">
              <a:rPr lang="en-US" smtClean="0"/>
              <a:t>4/21/2021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31622611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B8DF7C-20A4-4892-B3A3-4218368D32E5}" type="datetime1">
              <a:rPr lang="en-US" smtClean="0"/>
              <a:t>4/21/2021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17029072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7816292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B8DF7C-20A4-4892-B3A3-4218368D32E5}" type="datetime1">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74920032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F9927BC-84C7-4E2A-8659-1DCA793F2280}" type="datetime1">
              <a:rPr lang="en-US" smtClean="0"/>
              <a:t>4/21/2021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323645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813954"/>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66603574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B8DF7C-20A4-4892-B3A3-4218368D32E5}" type="datetime1">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96155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B8DF7C-20A4-4892-B3A3-4218368D32E5}" type="datetime1">
              <a:rPr lang="en-US" smtClean="0"/>
              <a:t>4/21/2021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218553020"/>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BB8DF7C-20A4-4892-B3A3-4218368D32E5}" type="datetime1">
              <a:rPr lang="en-US" smtClean="0"/>
              <a:t>4/21/2021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48452692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BB8DF7C-20A4-4892-B3A3-4218368D32E5}" type="datetime1">
              <a:rPr lang="en-US" smtClean="0"/>
              <a:t>4/21/2021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3244064384"/>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BB8DF7C-20A4-4892-B3A3-4218368D32E5}" type="datetime1">
              <a:rPr lang="en-US" smtClean="0"/>
              <a:t>4/21/2021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310020955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3BB8DF7C-20A4-4892-B3A3-4218368D32E5}" type="datetime1">
              <a:rPr lang="en-US" smtClean="0"/>
              <a:t>4/21/2021</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E2C44BA-4019-4B7F-9034-D2C3D3821983}" type="slidenum">
              <a:rPr lang="en-US" smtClean="0"/>
              <a:t>‹#›</a:t>
            </a:fld>
            <a:endParaRPr lang="en-US" dirty="0"/>
          </a:p>
        </p:txBody>
      </p:sp>
    </p:spTree>
    <p:extLst>
      <p:ext uri="{BB962C8B-B14F-4D97-AF65-F5344CB8AC3E}">
        <p14:creationId xmlns:p14="http://schemas.microsoft.com/office/powerpoint/2010/main" val="56635910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B8DF7C-20A4-4892-B3A3-4218368D32E5}" type="datetime1">
              <a:rPr lang="en-US" smtClean="0"/>
              <a:t>4/21/2021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942248845"/>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55431568"/>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693342479"/>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F9927BC-84C7-4E2A-8659-1DCA793F2280}" type="datetime1">
              <a:rPr lang="en-US" smtClean="0"/>
              <a:t>4/21/2021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495420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3BB8DF7C-20A4-4892-B3A3-4218368D32E5}" type="datetime1">
              <a:rPr lang="en-US" smtClean="0"/>
              <a:t>4/21/2021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BE2C44BA-4019-4B7F-9034-D2C3D3821983}" type="slidenum">
              <a:rPr lang="en-US" smtClean="0"/>
              <a:t>‹#›</a:t>
            </a:fld>
            <a:endParaRPr lang="en-US" dirty="0"/>
          </a:p>
        </p:txBody>
      </p:sp>
    </p:spTree>
    <p:extLst>
      <p:ext uri="{BB962C8B-B14F-4D97-AF65-F5344CB8AC3E}">
        <p14:creationId xmlns:p14="http://schemas.microsoft.com/office/powerpoint/2010/main" val="252294107"/>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3BB8DF7C-20A4-4892-B3A3-4218368D32E5}" type="datetime1">
              <a:rPr lang="en-US" smtClean="0"/>
              <a:t>4/21/2021</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E2C44BA-4019-4B7F-9034-D2C3D3821983}" type="slidenum">
              <a:rPr lang="en-US" smtClean="0"/>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7291626"/>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9.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hyperlink" Target="https://dos.myflorida.com/elections/forms-publications/forms/" TargetMode="Externa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hyperlink" Target="mailto:BVSC.reports@DOS.MyFlorida.com" TargetMode="Externa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643211" y="5150978"/>
            <a:ext cx="1766152" cy="1244439"/>
          </a:xfrm>
          <a:prstGeom prst="rect">
            <a:avLst/>
          </a:prstGeom>
        </p:spPr>
      </p:pic>
      <p:grpSp>
        <p:nvGrpSpPr>
          <p:cNvPr id="37" name="Group 36"/>
          <p:cNvGrpSpPr/>
          <p:nvPr/>
        </p:nvGrpSpPr>
        <p:grpSpPr>
          <a:xfrm>
            <a:off x="635678" y="162198"/>
            <a:ext cx="3308311" cy="1353693"/>
            <a:chOff x="-859677" y="-3300815"/>
            <a:chExt cx="5556360" cy="2259131"/>
          </a:xfrm>
        </p:grpSpPr>
        <p:pic>
          <p:nvPicPr>
            <p:cNvPr id="38" name="Picture 3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59677" y="-3300815"/>
              <a:ext cx="2259132" cy="2259131"/>
            </a:xfrm>
            <a:prstGeom prst="rect">
              <a:avLst/>
            </a:prstGeom>
          </p:spPr>
        </p:pic>
        <p:sp>
          <p:nvSpPr>
            <p:cNvPr id="39" name="TextBox 38"/>
            <p:cNvSpPr txBox="1"/>
            <p:nvPr/>
          </p:nvSpPr>
          <p:spPr>
            <a:xfrm>
              <a:off x="1267683" y="-3063532"/>
              <a:ext cx="3429000" cy="1573541"/>
            </a:xfrm>
            <a:prstGeom prst="rect">
              <a:avLst/>
            </a:prstGeom>
            <a:noFill/>
          </p:spPr>
          <p:txBody>
            <a:bodyPr wrap="square" rtlCol="0" anchor="ctr">
              <a:spAutoFit/>
            </a:bodyPr>
            <a:lstStyle/>
            <a:p>
              <a:pPr algn="ctr"/>
              <a:r>
                <a:rPr 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FLORIDA</a:t>
              </a:r>
            </a:p>
            <a:p>
              <a:pPr algn="ctr"/>
              <a:r>
                <a:rPr 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a:t>
              </a:r>
            </a:p>
            <a:p>
              <a:pPr algn="ctr"/>
              <a:r>
                <a:rPr lang="en-US"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a:t>
              </a:r>
              <a:r>
                <a:rPr 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STATE</a:t>
              </a: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sp>
        <p:nvSpPr>
          <p:cNvPr id="2" name="Slide Number Placeholder 1"/>
          <p:cNvSpPr>
            <a:spLocks noGrp="1"/>
          </p:cNvSpPr>
          <p:nvPr>
            <p:ph type="sldNum" sz="quarter" idx="12"/>
          </p:nvPr>
        </p:nvSpPr>
        <p:spPr/>
        <p:txBody>
          <a:bodyPr/>
          <a:lstStyle/>
          <a:p>
            <a:fld id="{BE2C44BA-4019-4B7F-9034-D2C3D3821983}" type="slidenum">
              <a:rPr lang="en-US" smtClean="0"/>
              <a:t>1</a:t>
            </a:fld>
            <a:endParaRPr lang="en-US" dirty="0"/>
          </a:p>
        </p:txBody>
      </p:sp>
      <p:sp>
        <p:nvSpPr>
          <p:cNvPr id="10" name="Subtitle 2"/>
          <p:cNvSpPr txBox="1">
            <a:spLocks/>
          </p:cNvSpPr>
          <p:nvPr/>
        </p:nvSpPr>
        <p:spPr bwMode="auto">
          <a:xfrm>
            <a:off x="596603" y="3921064"/>
            <a:ext cx="7964565"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r" rtl="0" eaLnBrk="1" fontAlgn="base" hangingPunct="1">
              <a:spcBef>
                <a:spcPct val="40000"/>
              </a:spcBef>
              <a:spcAft>
                <a:spcPct val="0"/>
              </a:spcAft>
              <a:buClr>
                <a:srgbClr val="000000"/>
              </a:buClr>
              <a:buFontTx/>
              <a:buNone/>
              <a:defRPr sz="1800">
                <a:solidFill>
                  <a:srgbClr val="000000"/>
                </a:solidFill>
                <a:latin typeface="+mn-lt"/>
                <a:ea typeface="+mn-ea"/>
                <a:cs typeface="+mn-cs"/>
              </a:defRPr>
            </a:lvl1pPr>
            <a:lvl2pPr marL="742950" indent="-285750" algn="l" rtl="0" eaLnBrk="1" fontAlgn="base" hangingPunct="1">
              <a:spcBef>
                <a:spcPct val="20000"/>
              </a:spcBef>
              <a:spcAft>
                <a:spcPct val="0"/>
              </a:spcAft>
              <a:buClr>
                <a:srgbClr val="000000"/>
              </a:buClr>
              <a:buFont typeface="Century Gothic" pitchFamily="34" charset="0"/>
              <a:buChar char="−"/>
              <a:defRPr sz="2200">
                <a:solidFill>
                  <a:srgbClr val="000000"/>
                </a:solidFill>
                <a:latin typeface="+mn-lt"/>
              </a:defRPr>
            </a:lvl2pPr>
            <a:lvl3pPr marL="1143000" indent="-228600" algn="l" rtl="0" eaLnBrk="1" fontAlgn="base" hangingPunct="1">
              <a:spcBef>
                <a:spcPct val="20000"/>
              </a:spcBef>
              <a:spcAft>
                <a:spcPct val="0"/>
              </a:spcAft>
              <a:buClr>
                <a:srgbClr val="000000"/>
              </a:buClr>
              <a:buChar char="•"/>
              <a:defRPr sz="2000">
                <a:solidFill>
                  <a:srgbClr val="000000"/>
                </a:solidFill>
                <a:latin typeface="+mn-lt"/>
              </a:defRPr>
            </a:lvl3pPr>
            <a:lvl4pPr marL="1600200" indent="-228600" algn="l" rtl="0" eaLnBrk="1" fontAlgn="base" hangingPunct="1">
              <a:spcBef>
                <a:spcPct val="20000"/>
              </a:spcBef>
              <a:spcAft>
                <a:spcPct val="0"/>
              </a:spcAft>
              <a:buClr>
                <a:srgbClr val="000000"/>
              </a:buClr>
              <a:buFont typeface="Century Gothic" pitchFamily="34" charset="0"/>
              <a:buChar char="−"/>
              <a:defRPr>
                <a:solidFill>
                  <a:srgbClr val="000000"/>
                </a:solidFill>
                <a:latin typeface="+mn-lt"/>
              </a:defRPr>
            </a:lvl4pPr>
            <a:lvl5pPr marL="2057400" indent="-228600" algn="l" rtl="0" eaLnBrk="1" fontAlgn="base" hangingPunct="1">
              <a:spcBef>
                <a:spcPct val="20000"/>
              </a:spcBef>
              <a:spcAft>
                <a:spcPct val="0"/>
              </a:spcAft>
              <a:buClr>
                <a:srgbClr val="000000"/>
              </a:buClr>
              <a:buChar char="•"/>
              <a:defRPr>
                <a:solidFill>
                  <a:srgbClr val="000000"/>
                </a:solidFill>
                <a:latin typeface="+mn-lt"/>
              </a:defRPr>
            </a:lvl5pPr>
            <a:lvl6pPr marL="2514600" indent="-228600" algn="l" rtl="0" eaLnBrk="1" fontAlgn="base" hangingPunct="1">
              <a:spcBef>
                <a:spcPct val="20000"/>
              </a:spcBef>
              <a:spcAft>
                <a:spcPct val="0"/>
              </a:spcAft>
              <a:buClr>
                <a:srgbClr val="000000"/>
              </a:buClr>
              <a:buChar char="•"/>
              <a:defRPr>
                <a:solidFill>
                  <a:srgbClr val="000000"/>
                </a:solidFill>
                <a:latin typeface="+mn-lt"/>
              </a:defRPr>
            </a:lvl6pPr>
            <a:lvl7pPr marL="2971800" indent="-228600" algn="l" rtl="0" eaLnBrk="1" fontAlgn="base" hangingPunct="1">
              <a:spcBef>
                <a:spcPct val="20000"/>
              </a:spcBef>
              <a:spcAft>
                <a:spcPct val="0"/>
              </a:spcAft>
              <a:buClr>
                <a:srgbClr val="000000"/>
              </a:buClr>
              <a:buChar char="•"/>
              <a:defRPr>
                <a:solidFill>
                  <a:srgbClr val="000000"/>
                </a:solidFill>
                <a:latin typeface="+mn-lt"/>
              </a:defRPr>
            </a:lvl7pPr>
            <a:lvl8pPr marL="3429000" indent="-228600" algn="l" rtl="0" eaLnBrk="1" fontAlgn="base" hangingPunct="1">
              <a:spcBef>
                <a:spcPct val="20000"/>
              </a:spcBef>
              <a:spcAft>
                <a:spcPct val="0"/>
              </a:spcAft>
              <a:buClr>
                <a:srgbClr val="000000"/>
              </a:buClr>
              <a:buChar char="•"/>
              <a:defRPr>
                <a:solidFill>
                  <a:srgbClr val="000000"/>
                </a:solidFill>
                <a:latin typeface="+mn-lt"/>
              </a:defRPr>
            </a:lvl8pPr>
            <a:lvl9pPr marL="3886200" indent="-228600" algn="l" rtl="0" eaLnBrk="1" fontAlgn="base" hangingPunct="1">
              <a:spcBef>
                <a:spcPct val="20000"/>
              </a:spcBef>
              <a:spcAft>
                <a:spcPct val="0"/>
              </a:spcAft>
              <a:buClr>
                <a:srgbClr val="000000"/>
              </a:buClr>
              <a:buChar char="•"/>
              <a:defRPr>
                <a:solidFill>
                  <a:srgbClr val="000000"/>
                </a:solidFill>
                <a:latin typeface="+mn-lt"/>
              </a:defRPr>
            </a:lvl9pPr>
          </a:lstStyle>
          <a:p>
            <a:pPr marL="0" marR="0" lvl="0" indent="0" algn="ctr" defTabSz="914400" rtl="0" eaLnBrk="1" fontAlgn="base" latinLnBrk="0" hangingPunct="1">
              <a:lnSpc>
                <a:spcPct val="100000"/>
              </a:lnSpc>
              <a:spcBef>
                <a:spcPct val="40000"/>
              </a:spcBef>
              <a:spcAft>
                <a:spcPct val="0"/>
              </a:spcAft>
              <a:buClr>
                <a:srgbClr val="000000"/>
              </a:buClr>
              <a:buSzTx/>
              <a:buFontTx/>
              <a:buNone/>
              <a:tabLst/>
              <a:defRPr/>
            </a:pPr>
            <a:r>
              <a:rPr kumimoji="0" lang="en-US" sz="2800" b="1" i="1" u="none" strike="noStrike" kern="0" cap="none" spc="0" normalizeH="0" baseline="0" noProof="0" dirty="0" smtClean="0">
                <a:ln>
                  <a:noFill/>
                </a:ln>
                <a:solidFill>
                  <a:schemeClr val="accent2">
                    <a:lumMod val="75000"/>
                  </a:schemeClr>
                </a:solidFill>
                <a:effectLst/>
                <a:uLnTx/>
                <a:uFillTx/>
                <a:latin typeface="Cambria" panose="02040503050406030204" pitchFamily="18" charset="0"/>
              </a:rPr>
              <a:t>Supervisor of Elections Training Series</a:t>
            </a:r>
            <a:r>
              <a:rPr kumimoji="0" lang="en-US" sz="2400" b="1" i="0" u="none" strike="noStrike" kern="0" cap="none" spc="0" normalizeH="0" baseline="0" noProof="0" dirty="0" smtClean="0">
                <a:ln>
                  <a:noFill/>
                </a:ln>
                <a:solidFill>
                  <a:schemeClr val="accent2">
                    <a:lumMod val="75000"/>
                  </a:schemeClr>
                </a:solidFill>
                <a:effectLst/>
                <a:uLnTx/>
                <a:uFillTx/>
                <a:latin typeface="Calibri" panose="020F0502020204030204"/>
              </a:rPr>
              <a:t/>
            </a:r>
            <a:br>
              <a:rPr kumimoji="0" lang="en-US" sz="2400" b="1" i="0" u="none" strike="noStrike" kern="0" cap="none" spc="0" normalizeH="0" baseline="0" noProof="0" dirty="0" smtClean="0">
                <a:ln>
                  <a:noFill/>
                </a:ln>
                <a:solidFill>
                  <a:schemeClr val="accent2">
                    <a:lumMod val="75000"/>
                  </a:schemeClr>
                </a:solidFill>
                <a:effectLst/>
                <a:uLnTx/>
                <a:uFillTx/>
                <a:latin typeface="Calibri" panose="020F0502020204030204"/>
              </a:rPr>
            </a:br>
            <a:endParaRPr kumimoji="0" lang="en-US" sz="2400" b="1" i="0" u="none" strike="noStrike" kern="0" cap="none" spc="0" normalizeH="0" baseline="0" noProof="0" dirty="0">
              <a:ln>
                <a:noFill/>
              </a:ln>
              <a:solidFill>
                <a:schemeClr val="accent2">
                  <a:lumMod val="75000"/>
                </a:schemeClr>
              </a:solidFill>
              <a:effectLst/>
              <a:uLnTx/>
              <a:uFillTx/>
              <a:latin typeface="Calibri" panose="020F0502020204030204"/>
            </a:endParaRPr>
          </a:p>
        </p:txBody>
      </p:sp>
      <p:sp>
        <p:nvSpPr>
          <p:cNvPr id="11" name="Rectangle 10"/>
          <p:cNvSpPr/>
          <p:nvPr/>
        </p:nvSpPr>
        <p:spPr>
          <a:xfrm>
            <a:off x="3197629" y="4411890"/>
            <a:ext cx="2224627" cy="389949"/>
          </a:xfrm>
          <a:prstGeom prst="rect">
            <a:avLst/>
          </a:prstGeom>
          <a:no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lang="en-US" b="1" kern="0" dirty="0" smtClean="0">
                <a:solidFill>
                  <a:schemeClr val="accent2">
                    <a:lumMod val="75000"/>
                  </a:schemeClr>
                </a:solidFill>
                <a:latin typeface="Book Antiqua" panose="02040602050305030304" pitchFamily="18" charset="0"/>
              </a:rPr>
              <a:t>April</a:t>
            </a:r>
            <a:r>
              <a:rPr kumimoji="0" lang="en-US" sz="1800" b="1" i="0" u="none" strike="noStrike" kern="0" cap="none" spc="0" normalizeH="0" baseline="0" noProof="0" dirty="0" smtClean="0">
                <a:ln>
                  <a:noFill/>
                </a:ln>
                <a:solidFill>
                  <a:schemeClr val="accent2">
                    <a:lumMod val="75000"/>
                  </a:schemeClr>
                </a:solidFill>
                <a:effectLst/>
                <a:uLnTx/>
                <a:uFillTx/>
                <a:latin typeface="Book Antiqua" panose="02040602050305030304" pitchFamily="18" charset="0"/>
                <a:ea typeface="+mn-ea"/>
                <a:cs typeface="+mn-cs"/>
              </a:rPr>
              <a:t> 22, 2021</a:t>
            </a:r>
          </a:p>
        </p:txBody>
      </p:sp>
      <p:sp>
        <p:nvSpPr>
          <p:cNvPr id="12" name="Rectangle 13"/>
          <p:cNvSpPr txBox="1">
            <a:spLocks noChangeArrowheads="1"/>
          </p:cNvSpPr>
          <p:nvPr/>
        </p:nvSpPr>
        <p:spPr bwMode="auto">
          <a:xfrm>
            <a:off x="1312463" y="1952847"/>
            <a:ext cx="6532846" cy="1306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0" eaLnBrk="1" fontAlgn="base" hangingPunct="1">
              <a:spcBef>
                <a:spcPct val="0"/>
              </a:spcBef>
              <a:spcAft>
                <a:spcPct val="0"/>
              </a:spcAft>
              <a:defRPr sz="38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4000" b="0" kern="0" dirty="0" smtClean="0">
                <a:latin typeface="Cambria" panose="02040503050406030204"/>
              </a:rPr>
              <a:t>2020 Conduct of Elections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rgbClr val="000000"/>
                </a:solidFill>
                <a:effectLst/>
                <a:uLnTx/>
                <a:uFillTx/>
                <a:latin typeface="Cambria" panose="02040503050406030204"/>
                <a:ea typeface="+mj-ea"/>
                <a:cs typeface="+mj-cs"/>
              </a:rPr>
              <a:t>Analysis</a:t>
            </a:r>
            <a:r>
              <a:rPr kumimoji="0" lang="en-US" sz="4000" b="0" i="0" u="none" strike="noStrike" kern="0" cap="none" spc="0" normalizeH="0" noProof="0" dirty="0" smtClean="0">
                <a:ln>
                  <a:noFill/>
                </a:ln>
                <a:solidFill>
                  <a:srgbClr val="000000"/>
                </a:solidFill>
                <a:effectLst/>
                <a:uLnTx/>
                <a:uFillTx/>
                <a:latin typeface="Cambria" panose="02040503050406030204"/>
                <a:ea typeface="+mj-ea"/>
                <a:cs typeface="+mj-cs"/>
              </a:rPr>
              <a:t> </a:t>
            </a:r>
            <a:endParaRPr kumimoji="0" lang="en-US" sz="4000" b="0" i="0" u="none" strike="noStrike" kern="0" cap="none" spc="0" normalizeH="0" baseline="0" noProof="0" dirty="0">
              <a:ln>
                <a:noFill/>
              </a:ln>
              <a:solidFill>
                <a:srgbClr val="000000"/>
              </a:solidFill>
              <a:effectLst/>
              <a:uLnTx/>
              <a:uFillTx/>
              <a:latin typeface="Cambria" panose="02040503050406030204"/>
              <a:ea typeface="+mj-ea"/>
              <a:cs typeface="+mj-cs"/>
            </a:endParaRPr>
          </a:p>
        </p:txBody>
      </p:sp>
    </p:spTree>
    <p:extLst>
      <p:ext uri="{BB962C8B-B14F-4D97-AF65-F5344CB8AC3E}">
        <p14:creationId xmlns:p14="http://schemas.microsoft.com/office/powerpoint/2010/main" val="25102691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2</a:t>
            </a:fld>
            <a:endParaRPr lang="en-US" dirty="0"/>
          </a:p>
        </p:txBody>
      </p:sp>
      <p:sp>
        <p:nvSpPr>
          <p:cNvPr id="3" name="TextBox 2"/>
          <p:cNvSpPr txBox="1"/>
          <p:nvPr/>
        </p:nvSpPr>
        <p:spPr>
          <a:xfrm>
            <a:off x="533400" y="1316460"/>
            <a:ext cx="7930661" cy="4585871"/>
          </a:xfrm>
          <a:prstGeom prst="rect">
            <a:avLst/>
          </a:prstGeom>
          <a:noFill/>
        </p:spPr>
        <p:txBody>
          <a:bodyPr wrap="square" rtlCol="0">
            <a:spAutoFit/>
          </a:bodyPr>
          <a:lstStyle/>
          <a:p>
            <a:r>
              <a:rPr lang="en-US" sz="1400" dirty="0" smtClean="0"/>
              <a:t>At the same time that the official results of an election are certified to the Department of State, the county canvassing board shall file a report with the Division of Elections on the conduct of the election. The report must describe:</a:t>
            </a:r>
          </a:p>
          <a:p>
            <a:endParaRPr lang="en-US" sz="800" dirty="0" smtClean="0"/>
          </a:p>
          <a:p>
            <a:r>
              <a:rPr lang="en-US" sz="1400" dirty="0" smtClean="0"/>
              <a:t>1. All equipment or software malfunctions at the precinct level, at </a:t>
            </a:r>
            <a:r>
              <a:rPr lang="en-US" sz="1400" dirty="0"/>
              <a:t>a </a:t>
            </a:r>
            <a:r>
              <a:rPr lang="en-US" sz="1400" dirty="0" smtClean="0"/>
              <a:t>counting location, or within computer and telecommunications networks supporting a county location, and the steps that were taken to address the malfunctions;</a:t>
            </a:r>
          </a:p>
          <a:p>
            <a:endParaRPr lang="en-US" sz="800" dirty="0" smtClean="0"/>
          </a:p>
          <a:p>
            <a:r>
              <a:rPr lang="en-US" sz="1400" dirty="0" smtClean="0"/>
              <a:t>2. All election definition errors that were discovered after the logic and accuracy test, and the steps that were taken to address the errors;</a:t>
            </a:r>
          </a:p>
          <a:p>
            <a:endParaRPr lang="en-US" sz="800" dirty="0" smtClean="0"/>
          </a:p>
          <a:p>
            <a:r>
              <a:rPr lang="en-US" sz="1400" dirty="0" smtClean="0"/>
              <a:t>3. All ballot printing errors or ballot supply problems, and the steps that were taken to address the errors or problems;</a:t>
            </a:r>
          </a:p>
          <a:p>
            <a:endParaRPr lang="en-US" sz="800" dirty="0" smtClean="0"/>
          </a:p>
          <a:p>
            <a:r>
              <a:rPr lang="en-US" sz="1400" dirty="0" smtClean="0"/>
              <a:t>4. All staffing shortages or procedural violations by employees or precinct workers which were addressed by the supervisor of elections or the county canvassing board during the conduct of the election, and the steps that were taken to correct such issues;</a:t>
            </a:r>
          </a:p>
          <a:p>
            <a:endParaRPr lang="en-US" sz="800" dirty="0" smtClean="0"/>
          </a:p>
          <a:p>
            <a:r>
              <a:rPr lang="en-US" sz="1400" dirty="0" smtClean="0"/>
              <a:t>5. All instances where needs for staffing or equipment were insufficient to meet the needs of the voters; and</a:t>
            </a:r>
            <a:endParaRPr lang="en-US" sz="1400" dirty="0"/>
          </a:p>
          <a:p>
            <a:endParaRPr lang="en-US" sz="800" dirty="0" smtClean="0"/>
          </a:p>
          <a:p>
            <a:r>
              <a:rPr lang="en-US" sz="1400" dirty="0" smtClean="0"/>
              <a:t>6. Any additional information regarding material issues or problems associated with the conduct of the election</a:t>
            </a:r>
            <a:r>
              <a:rPr lang="en-US" sz="1400" dirty="0"/>
              <a:t>.</a:t>
            </a:r>
          </a:p>
        </p:txBody>
      </p:sp>
      <p:sp>
        <p:nvSpPr>
          <p:cNvPr id="4" name="Title 1"/>
          <p:cNvSpPr txBox="1">
            <a:spLocks/>
          </p:cNvSpPr>
          <p:nvPr/>
        </p:nvSpPr>
        <p:spPr bwMode="auto">
          <a:xfrm>
            <a:off x="533400" y="152400"/>
            <a:ext cx="8001000" cy="431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solidFill>
                  <a:schemeClr val="accent2">
                    <a:lumMod val="75000"/>
                  </a:schemeClr>
                </a:solidFill>
                <a:effectLst/>
                <a:uLnTx/>
                <a:uFillTx/>
                <a:latin typeface="Cambria" panose="02040503050406030204"/>
                <a:ea typeface="+mj-ea"/>
                <a:cs typeface="+mj-cs"/>
              </a:rPr>
              <a:t>2020 Conduct of Elections Analysis </a:t>
            </a:r>
            <a:endParaRPr kumimoji="0" lang="en-US" sz="1400" b="1" i="0" u="none" strike="noStrike" kern="0" cap="none" spc="0" normalizeH="0" baseline="0" noProof="0" dirty="0">
              <a:ln>
                <a:noFill/>
              </a:ln>
              <a:solidFill>
                <a:schemeClr val="accent2">
                  <a:lumMod val="75000"/>
                </a:schemeClr>
              </a:solidFill>
              <a:effectLst/>
              <a:uLnTx/>
              <a:uFillTx/>
              <a:latin typeface="Cambria" panose="02040503050406030204"/>
              <a:ea typeface="+mj-ea"/>
              <a:cs typeface="+mj-cs"/>
            </a:endParaRPr>
          </a:p>
        </p:txBody>
      </p:sp>
      <p:sp>
        <p:nvSpPr>
          <p:cNvPr id="5" name="TextBox 4"/>
          <p:cNvSpPr txBox="1"/>
          <p:nvPr/>
        </p:nvSpPr>
        <p:spPr>
          <a:xfrm>
            <a:off x="533400" y="947128"/>
            <a:ext cx="4009292" cy="369332"/>
          </a:xfrm>
          <a:prstGeom prst="rect">
            <a:avLst/>
          </a:prstGeom>
          <a:noFill/>
        </p:spPr>
        <p:txBody>
          <a:bodyPr wrap="square" rtlCol="0">
            <a:spAutoFit/>
          </a:bodyPr>
          <a:lstStyle/>
          <a:p>
            <a:r>
              <a:rPr lang="en-US" dirty="0" smtClean="0"/>
              <a:t>102.141(10</a:t>
            </a:r>
            <a:r>
              <a:rPr lang="en-US" dirty="0"/>
              <a:t>)(a</a:t>
            </a:r>
            <a:r>
              <a:rPr lang="en-US" dirty="0" smtClean="0"/>
              <a:t>), F.S.</a:t>
            </a:r>
            <a:endParaRPr lang="en-US" dirty="0"/>
          </a:p>
        </p:txBody>
      </p:sp>
    </p:spTree>
    <p:extLst>
      <p:ext uri="{BB962C8B-B14F-4D97-AF65-F5344CB8AC3E}">
        <p14:creationId xmlns:p14="http://schemas.microsoft.com/office/powerpoint/2010/main" val="26358965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3</a:t>
            </a:fld>
            <a:endParaRPr lang="en-US" dirty="0"/>
          </a:p>
        </p:txBody>
      </p:sp>
      <p:pic>
        <p:nvPicPr>
          <p:cNvPr id="6" name="Picture 5"/>
          <p:cNvPicPr>
            <a:picLocks noChangeAspect="1"/>
          </p:cNvPicPr>
          <p:nvPr/>
        </p:nvPicPr>
        <p:blipFill rotWithShape="1">
          <a:blip r:embed="rId2"/>
          <a:srcRect l="10197" t="13655" r="16908" b="684"/>
          <a:stretch/>
        </p:blipFill>
        <p:spPr>
          <a:xfrm>
            <a:off x="2338753" y="123091"/>
            <a:ext cx="4633088" cy="6005147"/>
          </a:xfrm>
          <a:prstGeom prst="rect">
            <a:avLst/>
          </a:prstGeom>
        </p:spPr>
      </p:pic>
    </p:spTree>
    <p:extLst>
      <p:ext uri="{BB962C8B-B14F-4D97-AF65-F5344CB8AC3E}">
        <p14:creationId xmlns:p14="http://schemas.microsoft.com/office/powerpoint/2010/main" val="8590421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4</a:t>
            </a:fld>
            <a:endParaRPr lang="en-US" dirty="0"/>
          </a:p>
        </p:txBody>
      </p:sp>
      <p:pic>
        <p:nvPicPr>
          <p:cNvPr id="3" name="Picture 2" descr="dsde81_09012020.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0745" t="13505" r="17680" b="1447"/>
          <a:stretch/>
        </p:blipFill>
        <p:spPr>
          <a:xfrm>
            <a:off x="2461847" y="193431"/>
            <a:ext cx="4702688" cy="6112339"/>
          </a:xfrm>
          <a:prstGeom prst="rect">
            <a:avLst/>
          </a:prstGeom>
        </p:spPr>
      </p:pic>
    </p:spTree>
    <p:extLst>
      <p:ext uri="{BB962C8B-B14F-4D97-AF65-F5344CB8AC3E}">
        <p14:creationId xmlns:p14="http://schemas.microsoft.com/office/powerpoint/2010/main" val="4239964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5</a:t>
            </a:fld>
            <a:endParaRPr lang="en-US" dirty="0"/>
          </a:p>
        </p:txBody>
      </p:sp>
      <p:pic>
        <p:nvPicPr>
          <p:cNvPr id="3" name="Picture 2" descr="dsde81_09012020.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0412" t="13815" r="17384" b="1449"/>
          <a:stretch/>
        </p:blipFill>
        <p:spPr>
          <a:xfrm>
            <a:off x="2365131" y="189668"/>
            <a:ext cx="4783015" cy="6140057"/>
          </a:xfrm>
          <a:prstGeom prst="rect">
            <a:avLst/>
          </a:prstGeom>
        </p:spPr>
      </p:pic>
    </p:spTree>
    <p:extLst>
      <p:ext uri="{BB962C8B-B14F-4D97-AF65-F5344CB8AC3E}">
        <p14:creationId xmlns:p14="http://schemas.microsoft.com/office/powerpoint/2010/main" val="17189867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6</a:t>
            </a:fld>
            <a:endParaRPr lang="en-US" dirty="0"/>
          </a:p>
        </p:txBody>
      </p:sp>
      <p:pic>
        <p:nvPicPr>
          <p:cNvPr id="3" name="Picture 2" descr="dsde81_09012020.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0711" t="13923" r="17494" b="1165"/>
          <a:stretch/>
        </p:blipFill>
        <p:spPr>
          <a:xfrm>
            <a:off x="2435469" y="124443"/>
            <a:ext cx="4774224" cy="6176444"/>
          </a:xfrm>
          <a:prstGeom prst="rect">
            <a:avLst/>
          </a:prstGeom>
        </p:spPr>
      </p:pic>
    </p:spTree>
    <p:extLst>
      <p:ext uri="{BB962C8B-B14F-4D97-AF65-F5344CB8AC3E}">
        <p14:creationId xmlns:p14="http://schemas.microsoft.com/office/powerpoint/2010/main" val="25702539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7</a:t>
            </a:fld>
            <a:endParaRPr lang="en-US" dirty="0"/>
          </a:p>
        </p:txBody>
      </p:sp>
      <p:pic>
        <p:nvPicPr>
          <p:cNvPr id="3" name="Picture 2" descr="dsde81_09012020.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0533" t="14008" r="17644" b="779"/>
          <a:stretch/>
        </p:blipFill>
        <p:spPr>
          <a:xfrm>
            <a:off x="2453055" y="71705"/>
            <a:ext cx="4800600" cy="6230113"/>
          </a:xfrm>
          <a:prstGeom prst="rect">
            <a:avLst/>
          </a:prstGeom>
        </p:spPr>
      </p:pic>
    </p:spTree>
    <p:extLst>
      <p:ext uri="{BB962C8B-B14F-4D97-AF65-F5344CB8AC3E}">
        <p14:creationId xmlns:p14="http://schemas.microsoft.com/office/powerpoint/2010/main" val="13440822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8</a:t>
            </a:fld>
            <a:endParaRPr lang="en-US" dirty="0"/>
          </a:p>
        </p:txBody>
      </p:sp>
      <p:pic>
        <p:nvPicPr>
          <p:cNvPr id="3" name="Picture 2" descr="dsde81_09012020.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0348" t="13646" r="17223" b="910"/>
          <a:stretch/>
        </p:blipFill>
        <p:spPr>
          <a:xfrm>
            <a:off x="2461847" y="105507"/>
            <a:ext cx="4784292" cy="6173641"/>
          </a:xfrm>
          <a:prstGeom prst="rect">
            <a:avLst/>
          </a:prstGeom>
        </p:spPr>
      </p:pic>
    </p:spTree>
    <p:extLst>
      <p:ext uri="{BB962C8B-B14F-4D97-AF65-F5344CB8AC3E}">
        <p14:creationId xmlns:p14="http://schemas.microsoft.com/office/powerpoint/2010/main" val="26940827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9</a:t>
            </a:fld>
            <a:endParaRPr lang="en-US" dirty="0"/>
          </a:p>
        </p:txBody>
      </p:sp>
      <p:pic>
        <p:nvPicPr>
          <p:cNvPr id="3" name="Picture 2" descr="dsde81_09012020.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0604" t="13330" r="17155" b="1088"/>
          <a:stretch/>
        </p:blipFill>
        <p:spPr>
          <a:xfrm>
            <a:off x="2479431" y="0"/>
            <a:ext cx="4805235" cy="6226969"/>
          </a:xfrm>
          <a:prstGeom prst="rect">
            <a:avLst/>
          </a:prstGeom>
        </p:spPr>
      </p:pic>
    </p:spTree>
    <p:extLst>
      <p:ext uri="{BB962C8B-B14F-4D97-AF65-F5344CB8AC3E}">
        <p14:creationId xmlns:p14="http://schemas.microsoft.com/office/powerpoint/2010/main" val="19913514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10</a:t>
            </a:fld>
            <a:endParaRPr lang="en-US" dirty="0"/>
          </a:p>
        </p:txBody>
      </p:sp>
      <p:pic>
        <p:nvPicPr>
          <p:cNvPr id="3" name="Picture 2" descr="dsde81_09012020.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3403" t="13893" r="14786" b="1222"/>
          <a:stretch/>
        </p:blipFill>
        <p:spPr>
          <a:xfrm>
            <a:off x="2435469" y="67516"/>
            <a:ext cx="4809393" cy="6218657"/>
          </a:xfrm>
          <a:prstGeom prst="rect">
            <a:avLst/>
          </a:prstGeom>
        </p:spPr>
      </p:pic>
    </p:spTree>
    <p:extLst>
      <p:ext uri="{BB962C8B-B14F-4D97-AF65-F5344CB8AC3E}">
        <p14:creationId xmlns:p14="http://schemas.microsoft.com/office/powerpoint/2010/main" val="1524535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11</a:t>
            </a:fld>
            <a:endParaRPr lang="en-US" dirty="0"/>
          </a:p>
        </p:txBody>
      </p:sp>
      <p:pic>
        <p:nvPicPr>
          <p:cNvPr id="3" name="Picture 2" descr="dsde81_09012020.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2695" t="13264" r="15092" b="1125"/>
          <a:stretch/>
        </p:blipFill>
        <p:spPr>
          <a:xfrm>
            <a:off x="2444262" y="123092"/>
            <a:ext cx="4742056" cy="6149517"/>
          </a:xfrm>
          <a:prstGeom prst="rect">
            <a:avLst/>
          </a:prstGeom>
        </p:spPr>
      </p:pic>
    </p:spTree>
    <p:extLst>
      <p:ext uri="{BB962C8B-B14F-4D97-AF65-F5344CB8AC3E}">
        <p14:creationId xmlns:p14="http://schemas.microsoft.com/office/powerpoint/2010/main" val="5601341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12</a:t>
            </a:fld>
            <a:endParaRPr lang="en-US" dirty="0"/>
          </a:p>
        </p:txBody>
      </p:sp>
      <p:pic>
        <p:nvPicPr>
          <p:cNvPr id="3" name="Picture 2" descr="dsde81_09012020.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2837" t="14271" r="14835" b="737"/>
          <a:stretch/>
        </p:blipFill>
        <p:spPr>
          <a:xfrm>
            <a:off x="2426677" y="70339"/>
            <a:ext cx="4818382" cy="6193410"/>
          </a:xfrm>
          <a:prstGeom prst="rect">
            <a:avLst/>
          </a:prstGeom>
        </p:spPr>
      </p:pic>
    </p:spTree>
    <p:extLst>
      <p:ext uri="{BB962C8B-B14F-4D97-AF65-F5344CB8AC3E}">
        <p14:creationId xmlns:p14="http://schemas.microsoft.com/office/powerpoint/2010/main" val="2062425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13</a:t>
            </a:fld>
            <a:endParaRPr lang="en-US" dirty="0"/>
          </a:p>
        </p:txBody>
      </p:sp>
      <p:pic>
        <p:nvPicPr>
          <p:cNvPr id="3" name="Picture 2" descr="dsde81_09012020.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2763" t="13969" r="14865" b="987"/>
          <a:stretch/>
        </p:blipFill>
        <p:spPr>
          <a:xfrm>
            <a:off x="2373923" y="63381"/>
            <a:ext cx="4805236" cy="6176568"/>
          </a:xfrm>
          <a:prstGeom prst="rect">
            <a:avLst/>
          </a:prstGeom>
        </p:spPr>
      </p:pic>
    </p:spTree>
    <p:extLst>
      <p:ext uri="{BB962C8B-B14F-4D97-AF65-F5344CB8AC3E}">
        <p14:creationId xmlns:p14="http://schemas.microsoft.com/office/powerpoint/2010/main" val="19067737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14</a:t>
            </a:fld>
            <a:endParaRPr lang="en-US" dirty="0"/>
          </a:p>
        </p:txBody>
      </p:sp>
      <p:pic>
        <p:nvPicPr>
          <p:cNvPr id="3" name="Picture 2" descr="dsde81_09012020.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2512" t="13531" r="14541" b="935"/>
          <a:stretch/>
        </p:blipFill>
        <p:spPr>
          <a:xfrm>
            <a:off x="2470638" y="223059"/>
            <a:ext cx="4695093" cy="6021966"/>
          </a:xfrm>
          <a:prstGeom prst="rect">
            <a:avLst/>
          </a:prstGeom>
        </p:spPr>
      </p:pic>
    </p:spTree>
    <p:extLst>
      <p:ext uri="{BB962C8B-B14F-4D97-AF65-F5344CB8AC3E}">
        <p14:creationId xmlns:p14="http://schemas.microsoft.com/office/powerpoint/2010/main" val="25269277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15</a:t>
            </a:fld>
            <a:endParaRPr lang="en-US" dirty="0"/>
          </a:p>
        </p:txBody>
      </p:sp>
      <p:sp>
        <p:nvSpPr>
          <p:cNvPr id="3" name="Title 1"/>
          <p:cNvSpPr txBox="1">
            <a:spLocks/>
          </p:cNvSpPr>
          <p:nvPr/>
        </p:nvSpPr>
        <p:spPr bwMode="auto">
          <a:xfrm>
            <a:off x="533400" y="152400"/>
            <a:ext cx="8001000" cy="431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solidFill>
                  <a:schemeClr val="accent2">
                    <a:lumMod val="75000"/>
                  </a:schemeClr>
                </a:solidFill>
                <a:effectLst/>
                <a:uLnTx/>
                <a:uFillTx/>
                <a:latin typeface="Cambria" panose="02040503050406030204"/>
                <a:ea typeface="+mj-ea"/>
                <a:cs typeface="+mj-cs"/>
              </a:rPr>
              <a:t>2020 Conduct of Elections Analysis </a:t>
            </a:r>
            <a:endParaRPr kumimoji="0" lang="en-US" sz="1400" b="1" i="0" u="none" strike="noStrike" kern="0" cap="none" spc="0" normalizeH="0" baseline="0" noProof="0" dirty="0">
              <a:ln>
                <a:noFill/>
              </a:ln>
              <a:solidFill>
                <a:schemeClr val="accent2">
                  <a:lumMod val="75000"/>
                </a:schemeClr>
              </a:solidFill>
              <a:effectLst/>
              <a:uLnTx/>
              <a:uFillTx/>
              <a:latin typeface="Cambria" panose="02040503050406030204"/>
              <a:ea typeface="+mj-ea"/>
              <a:cs typeface="+mj-cs"/>
            </a:endParaRPr>
          </a:p>
        </p:txBody>
      </p:sp>
      <p:pic>
        <p:nvPicPr>
          <p:cNvPr id="27" name="Picture 26"/>
          <p:cNvPicPr>
            <a:picLocks noChangeAspect="1"/>
          </p:cNvPicPr>
          <p:nvPr/>
        </p:nvPicPr>
        <p:blipFill>
          <a:blip r:embed="rId2"/>
          <a:stretch>
            <a:fillRect/>
          </a:stretch>
        </p:blipFill>
        <p:spPr>
          <a:xfrm>
            <a:off x="533400" y="854681"/>
            <a:ext cx="3333419" cy="2152402"/>
          </a:xfrm>
          <a:prstGeom prst="rect">
            <a:avLst/>
          </a:prstGeom>
        </p:spPr>
      </p:pic>
      <p:pic>
        <p:nvPicPr>
          <p:cNvPr id="28" name="Picture 27"/>
          <p:cNvPicPr>
            <a:picLocks noChangeAspect="1"/>
          </p:cNvPicPr>
          <p:nvPr/>
        </p:nvPicPr>
        <p:blipFill>
          <a:blip r:embed="rId3"/>
          <a:stretch>
            <a:fillRect/>
          </a:stretch>
        </p:blipFill>
        <p:spPr>
          <a:xfrm>
            <a:off x="3682166" y="837398"/>
            <a:ext cx="4727198" cy="2590541"/>
          </a:xfrm>
          <a:prstGeom prst="rect">
            <a:avLst/>
          </a:prstGeom>
        </p:spPr>
      </p:pic>
      <p:pic>
        <p:nvPicPr>
          <p:cNvPr id="30" name="Picture 29"/>
          <p:cNvPicPr>
            <a:picLocks noChangeAspect="1"/>
          </p:cNvPicPr>
          <p:nvPr/>
        </p:nvPicPr>
        <p:blipFill>
          <a:blip r:embed="rId4"/>
          <a:stretch>
            <a:fillRect/>
          </a:stretch>
        </p:blipFill>
        <p:spPr>
          <a:xfrm>
            <a:off x="4946794" y="3772904"/>
            <a:ext cx="3462569" cy="2194875"/>
          </a:xfrm>
          <a:prstGeom prst="rect">
            <a:avLst/>
          </a:prstGeom>
        </p:spPr>
      </p:pic>
      <p:pic>
        <p:nvPicPr>
          <p:cNvPr id="32" name="Picture 31"/>
          <p:cNvPicPr>
            <a:picLocks noChangeAspect="1"/>
          </p:cNvPicPr>
          <p:nvPr/>
        </p:nvPicPr>
        <p:blipFill>
          <a:blip r:embed="rId5"/>
          <a:stretch>
            <a:fillRect/>
          </a:stretch>
        </p:blipFill>
        <p:spPr>
          <a:xfrm>
            <a:off x="408679" y="3680968"/>
            <a:ext cx="4538115" cy="2202840"/>
          </a:xfrm>
          <a:prstGeom prst="rect">
            <a:avLst/>
          </a:prstGeom>
        </p:spPr>
      </p:pic>
    </p:spTree>
    <p:extLst>
      <p:ext uri="{BB962C8B-B14F-4D97-AF65-F5344CB8AC3E}">
        <p14:creationId xmlns:p14="http://schemas.microsoft.com/office/powerpoint/2010/main" val="21982007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16</a:t>
            </a:fld>
            <a:endParaRPr lang="en-US" dirty="0"/>
          </a:p>
        </p:txBody>
      </p:sp>
      <p:sp>
        <p:nvSpPr>
          <p:cNvPr id="23" name="Title 1"/>
          <p:cNvSpPr txBox="1">
            <a:spLocks/>
          </p:cNvSpPr>
          <p:nvPr/>
        </p:nvSpPr>
        <p:spPr bwMode="auto">
          <a:xfrm>
            <a:off x="361122" y="46707"/>
            <a:ext cx="841758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lvl="0" algn="ctr">
              <a:defRPr/>
            </a:pPr>
            <a:r>
              <a:rPr lang="en-US" sz="1400" kern="0" dirty="0">
                <a:solidFill>
                  <a:schemeClr val="accent2">
                    <a:lumMod val="75000"/>
                  </a:schemeClr>
                </a:solidFill>
                <a:latin typeface="Cambria" panose="02040503050406030204"/>
              </a:rPr>
              <a:t>2020 Conduct of Elections Analysis </a:t>
            </a:r>
          </a:p>
        </p:txBody>
      </p:sp>
      <p:sp>
        <p:nvSpPr>
          <p:cNvPr id="5" name="TextBox 4"/>
          <p:cNvSpPr txBox="1"/>
          <p:nvPr/>
        </p:nvSpPr>
        <p:spPr>
          <a:xfrm>
            <a:off x="1826476" y="1380392"/>
            <a:ext cx="5486876" cy="369332"/>
          </a:xfrm>
          <a:prstGeom prst="rect">
            <a:avLst/>
          </a:prstGeom>
          <a:noFill/>
        </p:spPr>
        <p:txBody>
          <a:bodyPr wrap="square" rtlCol="0">
            <a:spAutoFit/>
          </a:bodyPr>
          <a:lstStyle/>
          <a:p>
            <a:pPr algn="ctr"/>
            <a:r>
              <a:rPr lang="en-US" dirty="0" smtClean="0"/>
              <a:t>Example of Categories, Groups, and Sub-Groups</a:t>
            </a:r>
            <a:endParaRPr lang="en-US" dirty="0"/>
          </a:p>
        </p:txBody>
      </p:sp>
      <p:pic>
        <p:nvPicPr>
          <p:cNvPr id="6" name="Picture 5"/>
          <p:cNvPicPr>
            <a:picLocks noChangeAspect="1"/>
          </p:cNvPicPr>
          <p:nvPr/>
        </p:nvPicPr>
        <p:blipFill>
          <a:blip r:embed="rId2"/>
          <a:stretch>
            <a:fillRect/>
          </a:stretch>
        </p:blipFill>
        <p:spPr>
          <a:xfrm>
            <a:off x="1826476" y="2110243"/>
            <a:ext cx="5486876" cy="3340898"/>
          </a:xfrm>
          <a:prstGeom prst="rect">
            <a:avLst/>
          </a:prstGeom>
        </p:spPr>
      </p:pic>
    </p:spTree>
    <p:extLst>
      <p:ext uri="{BB962C8B-B14F-4D97-AF65-F5344CB8AC3E}">
        <p14:creationId xmlns:p14="http://schemas.microsoft.com/office/powerpoint/2010/main" val="17604735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17</a:t>
            </a:fld>
            <a:endParaRPr lang="en-US" dirty="0"/>
          </a:p>
        </p:txBody>
      </p:sp>
      <p:sp>
        <p:nvSpPr>
          <p:cNvPr id="23" name="Title 1"/>
          <p:cNvSpPr txBox="1">
            <a:spLocks/>
          </p:cNvSpPr>
          <p:nvPr/>
        </p:nvSpPr>
        <p:spPr bwMode="auto">
          <a:xfrm>
            <a:off x="361122" y="46707"/>
            <a:ext cx="841758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lvl="0" algn="ctr">
              <a:defRPr/>
            </a:pPr>
            <a:r>
              <a:rPr lang="en-US" sz="1400" kern="0" dirty="0">
                <a:solidFill>
                  <a:schemeClr val="accent2">
                    <a:lumMod val="75000"/>
                  </a:schemeClr>
                </a:solidFill>
                <a:latin typeface="Cambria" panose="02040503050406030204"/>
              </a:rPr>
              <a:t>2020 Conduct of Elections Analysis </a:t>
            </a:r>
          </a:p>
        </p:txBody>
      </p:sp>
      <p:pic>
        <p:nvPicPr>
          <p:cNvPr id="4" name="Picture 3"/>
          <p:cNvPicPr>
            <a:picLocks noChangeAspect="1"/>
          </p:cNvPicPr>
          <p:nvPr/>
        </p:nvPicPr>
        <p:blipFill>
          <a:blip r:embed="rId2"/>
          <a:stretch>
            <a:fillRect/>
          </a:stretch>
        </p:blipFill>
        <p:spPr>
          <a:xfrm>
            <a:off x="1130509" y="1206815"/>
            <a:ext cx="6882981" cy="4444369"/>
          </a:xfrm>
          <a:prstGeom prst="rect">
            <a:avLst/>
          </a:prstGeom>
        </p:spPr>
      </p:pic>
    </p:spTree>
    <p:extLst>
      <p:ext uri="{BB962C8B-B14F-4D97-AF65-F5344CB8AC3E}">
        <p14:creationId xmlns:p14="http://schemas.microsoft.com/office/powerpoint/2010/main" val="34534614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18</a:t>
            </a:fld>
            <a:endParaRPr lang="en-US" dirty="0"/>
          </a:p>
        </p:txBody>
      </p:sp>
      <p:sp>
        <p:nvSpPr>
          <p:cNvPr id="23" name="Title 1"/>
          <p:cNvSpPr txBox="1">
            <a:spLocks/>
          </p:cNvSpPr>
          <p:nvPr/>
        </p:nvSpPr>
        <p:spPr bwMode="auto">
          <a:xfrm>
            <a:off x="159026" y="27710"/>
            <a:ext cx="8686800" cy="617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lvl="0" algn="ctr" fontAlgn="auto">
              <a:spcBef>
                <a:spcPts val="0"/>
              </a:spcBef>
              <a:spcAft>
                <a:spcPts val="0"/>
              </a:spcAft>
              <a:defRPr/>
            </a:pPr>
            <a:r>
              <a:rPr lang="en-US" sz="1400" b="0" kern="0" dirty="0">
                <a:solidFill>
                  <a:srgbClr val="63A537">
                    <a:lumMod val="75000"/>
                  </a:srgbClr>
                </a:solidFill>
                <a:latin typeface="Cambria" panose="02040503050406030204"/>
                <a:ea typeface="+mn-ea"/>
                <a:cs typeface="+mn-cs"/>
              </a:rPr>
              <a:t>2020 Conduct of Elections Analysis </a:t>
            </a:r>
          </a:p>
        </p:txBody>
      </p:sp>
      <p:pic>
        <p:nvPicPr>
          <p:cNvPr id="5" name="Picture 4"/>
          <p:cNvPicPr>
            <a:picLocks noChangeAspect="1"/>
          </p:cNvPicPr>
          <p:nvPr/>
        </p:nvPicPr>
        <p:blipFill>
          <a:blip r:embed="rId2"/>
          <a:stretch>
            <a:fillRect/>
          </a:stretch>
        </p:blipFill>
        <p:spPr>
          <a:xfrm>
            <a:off x="159026" y="1051562"/>
            <a:ext cx="8860823" cy="4855800"/>
          </a:xfrm>
          <a:prstGeom prst="rect">
            <a:avLst/>
          </a:prstGeom>
        </p:spPr>
      </p:pic>
    </p:spTree>
    <p:extLst>
      <p:ext uri="{BB962C8B-B14F-4D97-AF65-F5344CB8AC3E}">
        <p14:creationId xmlns:p14="http://schemas.microsoft.com/office/powerpoint/2010/main" val="24746335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19</a:t>
            </a:fld>
            <a:endParaRPr lang="en-US" dirty="0"/>
          </a:p>
        </p:txBody>
      </p:sp>
      <p:sp>
        <p:nvSpPr>
          <p:cNvPr id="5" name="Title 1"/>
          <p:cNvSpPr txBox="1">
            <a:spLocks/>
          </p:cNvSpPr>
          <p:nvPr/>
        </p:nvSpPr>
        <p:spPr bwMode="auto">
          <a:xfrm>
            <a:off x="159026" y="27709"/>
            <a:ext cx="8686800" cy="91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lvl="0" algn="ctr" fontAlgn="auto">
              <a:spcBef>
                <a:spcPts val="0"/>
              </a:spcBef>
              <a:spcAft>
                <a:spcPts val="0"/>
              </a:spcAft>
              <a:defRPr/>
            </a:pPr>
            <a:r>
              <a:rPr lang="en-US" sz="1400" b="0" kern="0" dirty="0">
                <a:solidFill>
                  <a:srgbClr val="63A537">
                    <a:lumMod val="75000"/>
                  </a:srgbClr>
                </a:solidFill>
                <a:latin typeface="Cambria" panose="02040503050406030204"/>
                <a:ea typeface="+mn-ea"/>
                <a:cs typeface="+mn-cs"/>
              </a:rPr>
              <a:t>2020 Conduct of Elections Analysis </a:t>
            </a:r>
          </a:p>
        </p:txBody>
      </p:sp>
      <p:pic>
        <p:nvPicPr>
          <p:cNvPr id="11" name="Picture 10"/>
          <p:cNvPicPr>
            <a:picLocks noChangeAspect="1"/>
          </p:cNvPicPr>
          <p:nvPr/>
        </p:nvPicPr>
        <p:blipFill>
          <a:blip r:embed="rId2"/>
          <a:stretch>
            <a:fillRect/>
          </a:stretch>
        </p:blipFill>
        <p:spPr>
          <a:xfrm>
            <a:off x="820471" y="1377861"/>
            <a:ext cx="7444297" cy="4134916"/>
          </a:xfrm>
          <a:prstGeom prst="rect">
            <a:avLst/>
          </a:prstGeom>
        </p:spPr>
      </p:pic>
    </p:spTree>
    <p:extLst>
      <p:ext uri="{BB962C8B-B14F-4D97-AF65-F5344CB8AC3E}">
        <p14:creationId xmlns:p14="http://schemas.microsoft.com/office/powerpoint/2010/main" val="40096175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20</a:t>
            </a:fld>
            <a:endParaRPr lang="en-US" dirty="0"/>
          </a:p>
        </p:txBody>
      </p:sp>
      <p:sp>
        <p:nvSpPr>
          <p:cNvPr id="152" name="Title 1"/>
          <p:cNvSpPr txBox="1">
            <a:spLocks/>
          </p:cNvSpPr>
          <p:nvPr/>
        </p:nvSpPr>
        <p:spPr bwMode="auto">
          <a:xfrm>
            <a:off x="152399" y="33214"/>
            <a:ext cx="876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lvl="0" algn="ctr" fontAlgn="auto">
              <a:spcBef>
                <a:spcPts val="0"/>
              </a:spcBef>
              <a:spcAft>
                <a:spcPts val="0"/>
              </a:spcAft>
              <a:defRPr/>
            </a:pPr>
            <a:r>
              <a:rPr lang="en-US" sz="1400" b="0" kern="0" dirty="0">
                <a:solidFill>
                  <a:srgbClr val="63A537">
                    <a:lumMod val="75000"/>
                  </a:srgbClr>
                </a:solidFill>
                <a:latin typeface="Cambria" panose="02040503050406030204"/>
                <a:ea typeface="+mn-ea"/>
                <a:cs typeface="+mn-cs"/>
              </a:rPr>
              <a:t>2020 Conduct of Elections Analysis </a:t>
            </a:r>
          </a:p>
        </p:txBody>
      </p:sp>
      <p:pic>
        <p:nvPicPr>
          <p:cNvPr id="3" name="Picture 2"/>
          <p:cNvPicPr>
            <a:picLocks noChangeAspect="1"/>
          </p:cNvPicPr>
          <p:nvPr/>
        </p:nvPicPr>
        <p:blipFill>
          <a:blip r:embed="rId2"/>
          <a:stretch>
            <a:fillRect/>
          </a:stretch>
        </p:blipFill>
        <p:spPr>
          <a:xfrm>
            <a:off x="975568" y="1355416"/>
            <a:ext cx="7100027" cy="4500610"/>
          </a:xfrm>
          <a:prstGeom prst="rect">
            <a:avLst/>
          </a:prstGeom>
        </p:spPr>
      </p:pic>
    </p:spTree>
    <p:extLst>
      <p:ext uri="{BB962C8B-B14F-4D97-AF65-F5344CB8AC3E}">
        <p14:creationId xmlns:p14="http://schemas.microsoft.com/office/powerpoint/2010/main" val="24995513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21</a:t>
            </a:fld>
            <a:endParaRPr lang="en-US" dirty="0"/>
          </a:p>
        </p:txBody>
      </p:sp>
      <p:sp>
        <p:nvSpPr>
          <p:cNvPr id="4" name="TextBox 3"/>
          <p:cNvSpPr txBox="1"/>
          <p:nvPr/>
        </p:nvSpPr>
        <p:spPr>
          <a:xfrm>
            <a:off x="2312376" y="378069"/>
            <a:ext cx="4879731" cy="307777"/>
          </a:xfrm>
          <a:prstGeom prst="rect">
            <a:avLst/>
          </a:prstGeom>
          <a:noFill/>
        </p:spPr>
        <p:txBody>
          <a:bodyPr wrap="square" rtlCol="0">
            <a:spAutoFit/>
          </a:bodyPr>
          <a:lstStyle/>
          <a:p>
            <a:pPr lvl="0" algn="ctr">
              <a:defRPr/>
            </a:pPr>
            <a:r>
              <a:rPr lang="en-US" sz="1400" kern="0">
                <a:solidFill>
                  <a:srgbClr val="63A537">
                    <a:lumMod val="75000"/>
                  </a:srgbClr>
                </a:solidFill>
                <a:latin typeface="Cambria" panose="02040503050406030204"/>
              </a:rPr>
              <a:t>2020 Conduct of Elections Analysis </a:t>
            </a:r>
            <a:endParaRPr lang="en-US" sz="1400" kern="0" dirty="0">
              <a:solidFill>
                <a:srgbClr val="63A537">
                  <a:lumMod val="75000"/>
                </a:srgbClr>
              </a:solidFill>
              <a:latin typeface="Cambria" panose="02040503050406030204"/>
            </a:endParaRPr>
          </a:p>
        </p:txBody>
      </p:sp>
      <p:sp>
        <p:nvSpPr>
          <p:cNvPr id="5" name="TextBox 4"/>
          <p:cNvSpPr txBox="1"/>
          <p:nvPr/>
        </p:nvSpPr>
        <p:spPr>
          <a:xfrm>
            <a:off x="2154115" y="1125415"/>
            <a:ext cx="4897316" cy="369332"/>
          </a:xfrm>
          <a:prstGeom prst="rect">
            <a:avLst/>
          </a:prstGeom>
          <a:noFill/>
        </p:spPr>
        <p:txBody>
          <a:bodyPr wrap="square" rtlCol="0">
            <a:spAutoFit/>
          </a:bodyPr>
          <a:lstStyle/>
          <a:p>
            <a:pPr algn="ctr"/>
            <a:r>
              <a:rPr lang="en-US" dirty="0" smtClean="0"/>
              <a:t>Items To Watch For</a:t>
            </a:r>
            <a:endParaRPr lang="en-US" dirty="0"/>
          </a:p>
        </p:txBody>
      </p:sp>
      <p:sp>
        <p:nvSpPr>
          <p:cNvPr id="6" name="TextBox 5"/>
          <p:cNvSpPr txBox="1"/>
          <p:nvPr/>
        </p:nvSpPr>
        <p:spPr>
          <a:xfrm>
            <a:off x="1934308" y="1820008"/>
            <a:ext cx="5398477" cy="313932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Be sure that you are using the most up-to-date version of the DS-DE 81</a:t>
            </a:r>
          </a:p>
          <a:p>
            <a:pPr marL="742950" lvl="1" indent="-285750">
              <a:buFont typeface="Arial" panose="020B0604020202020204" pitchFamily="34" charset="0"/>
              <a:buChar char="•"/>
            </a:pPr>
            <a:r>
              <a:rPr lang="en-US" dirty="0" smtClean="0"/>
              <a:t>The most up-to-date form may </a:t>
            </a:r>
            <a:r>
              <a:rPr lang="en-US" dirty="0"/>
              <a:t>be found at </a:t>
            </a:r>
            <a:r>
              <a:rPr lang="en-US" dirty="0">
                <a:hlinkClick r:id="rId2"/>
              </a:rPr>
              <a:t>https://dos.myflorida.com/elections/forms-publications/forms</a:t>
            </a:r>
            <a:r>
              <a:rPr lang="en-US" dirty="0" smtClean="0">
                <a:hlinkClick r:id="rId2"/>
              </a:rPr>
              <a:t>/</a:t>
            </a:r>
            <a:endParaRPr lang="en-US" dirty="0" smtClean="0"/>
          </a:p>
          <a:p>
            <a:pPr lvl="1"/>
            <a:endParaRPr lang="en-US" dirty="0" smtClean="0"/>
          </a:p>
          <a:p>
            <a:pPr marL="285750" indent="-285750">
              <a:buFont typeface="Arial" panose="020B0604020202020204" pitchFamily="34" charset="0"/>
              <a:buChar char="•"/>
            </a:pPr>
            <a:r>
              <a:rPr lang="en-US" dirty="0" smtClean="0"/>
              <a:t>Be sure that the form has been filled out in its entirety (i.e. checkboxes and text boxes).</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Be sure at least two members of the Canvassing Board sign the DS-DE 81.</a:t>
            </a:r>
          </a:p>
        </p:txBody>
      </p:sp>
    </p:spTree>
    <p:extLst>
      <p:ext uri="{BB962C8B-B14F-4D97-AF65-F5344CB8AC3E}">
        <p14:creationId xmlns:p14="http://schemas.microsoft.com/office/powerpoint/2010/main" val="8086092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22</a:t>
            </a:fld>
            <a:endParaRPr lang="en-US" dirty="0"/>
          </a:p>
        </p:txBody>
      </p:sp>
      <p:sp>
        <p:nvSpPr>
          <p:cNvPr id="3" name="TextBox 2"/>
          <p:cNvSpPr txBox="1"/>
          <p:nvPr/>
        </p:nvSpPr>
        <p:spPr>
          <a:xfrm>
            <a:off x="791308" y="483577"/>
            <a:ext cx="7467600" cy="1846659"/>
          </a:xfrm>
          <a:prstGeom prst="rect">
            <a:avLst/>
          </a:prstGeom>
          <a:noFill/>
        </p:spPr>
        <p:txBody>
          <a:bodyPr wrap="square" rtlCol="0">
            <a:spAutoFit/>
          </a:bodyPr>
          <a:lstStyle/>
          <a:p>
            <a:pPr algn="ctr"/>
            <a:r>
              <a:rPr lang="en-US" sz="9600" dirty="0" smtClean="0">
                <a:solidFill>
                  <a:schemeClr val="accent2">
                    <a:lumMod val="75000"/>
                  </a:schemeClr>
                </a:solidFill>
                <a:latin typeface="Calisto MT" pitchFamily="18" charset="0"/>
              </a:rPr>
              <a:t>Questions?</a:t>
            </a:r>
            <a:endParaRPr lang="en-US" sz="9600" dirty="0">
              <a:solidFill>
                <a:schemeClr val="accent2">
                  <a:lumMod val="75000"/>
                </a:schemeClr>
              </a:solidFill>
              <a:latin typeface="Calisto MT" pitchFamily="18" charset="0"/>
            </a:endParaRPr>
          </a:p>
          <a:p>
            <a:pPr algn="ctr"/>
            <a:endParaRPr lang="en-US" dirty="0">
              <a:solidFill>
                <a:srgbClr val="92D050"/>
              </a:solidFill>
            </a:endParaRPr>
          </a:p>
        </p:txBody>
      </p:sp>
      <p:sp>
        <p:nvSpPr>
          <p:cNvPr id="4" name="TextBox 3"/>
          <p:cNvSpPr txBox="1"/>
          <p:nvPr/>
        </p:nvSpPr>
        <p:spPr>
          <a:xfrm>
            <a:off x="1588477" y="3487070"/>
            <a:ext cx="5873262" cy="1815882"/>
          </a:xfrm>
          <a:prstGeom prst="rect">
            <a:avLst/>
          </a:prstGeom>
          <a:noFill/>
        </p:spPr>
        <p:txBody>
          <a:bodyPr wrap="square" rtlCol="0">
            <a:spAutoFit/>
          </a:bodyPr>
          <a:lstStyle/>
          <a:p>
            <a:pPr algn="ctr"/>
            <a:r>
              <a:rPr lang="en-US" sz="2800" dirty="0" smtClean="0">
                <a:hlinkClick r:id="rId2"/>
              </a:rPr>
              <a:t>BVSC.reports@DOS.MyFlorida.com</a:t>
            </a:r>
            <a:endParaRPr lang="en-US" sz="2800" dirty="0" smtClean="0"/>
          </a:p>
          <a:p>
            <a:pPr algn="ctr"/>
            <a:endParaRPr lang="en-US" sz="2800" dirty="0"/>
          </a:p>
          <a:p>
            <a:pPr algn="ctr"/>
            <a:r>
              <a:rPr lang="en-US" sz="2800" dirty="0" smtClean="0"/>
              <a:t>Bureau of Voting Systems Certification: (850) 245-6220</a:t>
            </a:r>
            <a:endParaRPr lang="en-US" sz="2800" dirty="0"/>
          </a:p>
        </p:txBody>
      </p:sp>
    </p:spTree>
    <p:extLst>
      <p:ext uri="{BB962C8B-B14F-4D97-AF65-F5344CB8AC3E}">
        <p14:creationId xmlns:p14="http://schemas.microsoft.com/office/powerpoint/2010/main" val="26972721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23</a:t>
            </a:fld>
            <a:endParaRPr lang="en-US" dirty="0"/>
          </a:p>
        </p:txBody>
      </p:sp>
      <p:sp>
        <p:nvSpPr>
          <p:cNvPr id="3" name="TextBox 2"/>
          <p:cNvSpPr txBox="1">
            <a:spLocks noChangeArrowheads="1"/>
          </p:cNvSpPr>
          <p:nvPr/>
        </p:nvSpPr>
        <p:spPr bwMode="auto">
          <a:xfrm>
            <a:off x="2141130" y="5380383"/>
            <a:ext cx="51156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400" dirty="0">
                <a:latin typeface="+mj-lt"/>
              </a:rPr>
              <a:t>For more information, visit us online at:</a:t>
            </a:r>
          </a:p>
          <a:p>
            <a:pPr algn="ctr" eaLnBrk="1" hangingPunct="1"/>
            <a:r>
              <a:rPr lang="en-US" altLang="en-US" sz="2400" u="sng" dirty="0" smtClean="0">
                <a:latin typeface="+mj-lt"/>
              </a:rPr>
              <a:t>dos.myflorida.com/elections</a:t>
            </a:r>
            <a:r>
              <a:rPr lang="en-US" altLang="en-US" sz="2400" u="sng" dirty="0">
                <a:latin typeface="+mj-lt"/>
              </a:rPr>
              <a:t>/</a:t>
            </a:r>
          </a:p>
        </p:txBody>
      </p:sp>
      <p:grpSp>
        <p:nvGrpSpPr>
          <p:cNvPr id="4" name="Group 3"/>
          <p:cNvGrpSpPr/>
          <p:nvPr/>
        </p:nvGrpSpPr>
        <p:grpSpPr>
          <a:xfrm>
            <a:off x="2785663" y="629479"/>
            <a:ext cx="3429000" cy="4003696"/>
            <a:chOff x="2767865" y="685800"/>
            <a:chExt cx="3429000" cy="4003696"/>
          </a:xfrm>
        </p:grpSpPr>
        <p:pic>
          <p:nvPicPr>
            <p:cNvPr id="5" name="Picture 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52800" y="685800"/>
              <a:ext cx="2259131" cy="2259131"/>
            </a:xfrm>
            <a:prstGeom prst="rect">
              <a:avLst/>
            </a:prstGeom>
          </p:spPr>
        </p:pic>
        <p:sp>
          <p:nvSpPr>
            <p:cNvPr id="6" name="TextBox 5"/>
            <p:cNvSpPr txBox="1"/>
            <p:nvPr/>
          </p:nvSpPr>
          <p:spPr>
            <a:xfrm>
              <a:off x="2767865" y="2935170"/>
              <a:ext cx="3429000" cy="1754326"/>
            </a:xfrm>
            <a:prstGeom prst="rect">
              <a:avLst/>
            </a:prstGeom>
            <a:noFill/>
          </p:spPr>
          <p:txBody>
            <a:bodyPr wrap="square" rtlCol="0" anchor="ctr">
              <a:spAutoFit/>
            </a:bodyPr>
            <a:lstStyle/>
            <a:p>
              <a:pPr algn="ctr"/>
              <a:r>
                <a:rPr lang="en-US" sz="36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FLORIDA</a:t>
              </a:r>
            </a:p>
            <a:p>
              <a:pPr algn="ctr"/>
              <a:r>
                <a:rPr lang="en-US" sz="36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a:t>
              </a:r>
            </a:p>
            <a:p>
              <a:pPr algn="ctr"/>
              <a:r>
                <a:rPr lang="en-US" sz="36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a:t>
              </a:r>
              <a:r>
                <a:rPr lang="en-US" sz="36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STATE</a:t>
              </a:r>
              <a:endParaRPr lang="en-US"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61751775"/>
      </p:ext>
    </p:extLst>
  </p:cSld>
  <p:clrMapOvr>
    <a:masterClrMapping/>
  </p:clrMapOvr>
  <p:timing>
    <p:tnLst>
      <p:par>
        <p:cTn id="1" dur="indefinite" restart="never" nodeType="tmRoot"/>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TM02900720[[fn=Integral]]</Template>
  <TotalTime>53872</TotalTime>
  <Words>407</Words>
  <Application>Microsoft Office PowerPoint</Application>
  <PresentationFormat>On-screen Show (4:3)</PresentationFormat>
  <Paragraphs>70</Paragraphs>
  <Slides>23</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Arial</vt:lpstr>
      <vt:lpstr>Book Antiqua</vt:lpstr>
      <vt:lpstr>Calibri</vt:lpstr>
      <vt:lpstr>Calibri Light</vt:lpstr>
      <vt:lpstr>Calisto MT</vt:lpstr>
      <vt:lpstr>Cambria</vt:lpstr>
      <vt:lpstr>Times New Roman</vt:lpstr>
      <vt:lpstr>Wingdings 2</vt:lpstr>
      <vt:lpstr>HDOfficeLightV0</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Burrus, Christie D.</dc:creator>
  <cp:lastModifiedBy>Wood, Zane D.</cp:lastModifiedBy>
  <cp:revision>277</cp:revision>
  <cp:lastPrinted>2021-01-22T16:59:31Z</cp:lastPrinted>
  <dcterms:created xsi:type="dcterms:W3CDTF">2015-09-24T21:37:30Z</dcterms:created>
  <dcterms:modified xsi:type="dcterms:W3CDTF">2021-04-22T18:46:09Z</dcterms:modified>
</cp:coreProperties>
</file>